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6" r:id="rId6"/>
    <p:sldId id="260" r:id="rId7"/>
    <p:sldId id="265" r:id="rId8"/>
    <p:sldId id="261" r:id="rId9"/>
    <p:sldId id="262" r:id="rId10"/>
    <p:sldId id="263" r:id="rId11"/>
    <p:sldId id="264" r:id="rId12"/>
    <p:sldId id="267" r:id="rId13"/>
    <p:sldId id="268" r:id="rId14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itchFamily="1" charset="0"/>
        <a:ea typeface="Osaka" pitchFamily="1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itchFamily="1" charset="0"/>
        <a:ea typeface="Osaka" pitchFamily="1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itchFamily="1" charset="0"/>
        <a:ea typeface="Osaka" pitchFamily="1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itchFamily="1" charset="0"/>
        <a:ea typeface="Osaka" pitchFamily="1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itchFamily="1" charset="0"/>
        <a:ea typeface="Osaka" pitchFamily="1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" pitchFamily="1" charset="0"/>
        <a:ea typeface="Osaka" pitchFamily="1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" pitchFamily="1" charset="0"/>
        <a:ea typeface="Osaka" pitchFamily="1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" pitchFamily="1" charset="0"/>
        <a:ea typeface="Osaka" pitchFamily="1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" pitchFamily="1" charset="0"/>
        <a:ea typeface="Osaka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  <a:srgbClr val="FF0005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87" autoAdjust="0"/>
    <p:restoredTop sz="89655" autoAdjust="0"/>
  </p:normalViewPr>
  <p:slideViewPr>
    <p:cSldViewPr>
      <p:cViewPr varScale="1">
        <p:scale>
          <a:sx n="82" d="100"/>
          <a:sy n="82" d="100"/>
        </p:scale>
        <p:origin x="1325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A98FED-E514-4E6B-8876-B44D489EA03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077250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pitchFamily="1" charset="0"/>
        <a:ea typeface="Osaka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pitchFamily="1" charset="0"/>
        <a:ea typeface="Osaka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pitchFamily="1" charset="0"/>
        <a:ea typeface="Osaka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pitchFamily="1" charset="0"/>
        <a:ea typeface="Osaka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pitchFamily="1" charset="0"/>
        <a:ea typeface="Osaka" pitchFamily="1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2BEAEF-B4FE-47DA-8975-2F02A6E0E0D4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9BD5A8-5528-4C9C-A968-183E3B2149FB}" type="slidenum">
              <a:rPr lang="en-US" altLang="ja-JP"/>
              <a:pPr/>
              <a:t>10</a:t>
            </a:fld>
            <a:endParaRPr lang="en-US" altLang="ja-JP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3B6BBF-49DE-4389-AAF3-473A538C6829}" type="slidenum">
              <a:rPr lang="en-US" altLang="ja-JP"/>
              <a:pPr/>
              <a:t>11</a:t>
            </a:fld>
            <a:endParaRPr lang="en-US" altLang="ja-JP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A62401-670D-418D-93B4-4070D9431B36}" type="slidenum">
              <a:rPr lang="en-US" altLang="ja-JP"/>
              <a:pPr/>
              <a:t>12</a:t>
            </a:fld>
            <a:endParaRPr lang="en-US" altLang="ja-JP"/>
          </a:p>
        </p:txBody>
      </p:sp>
      <p:sp>
        <p:nvSpPr>
          <p:cNvPr id="266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CBBDE6-3863-471D-9973-EA2BBC47AAA9}" type="slidenum">
              <a:rPr lang="en-US" altLang="ja-JP"/>
              <a:pPr/>
              <a:t>13</a:t>
            </a:fld>
            <a:endParaRPr lang="en-US" altLang="ja-JP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563598-49B4-4B96-874D-F3E8CBBA33FA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954395-B613-4D72-A907-8A73DD4DEC50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211E23-C4DC-4D31-918A-F42286ECFCC2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F94C5B-BC5C-4997-A561-68AE0F27FFA9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245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5DAE6C-3EBA-439E-B395-6FAFA003EAB1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85C686-AAD8-42FC-97C2-CBCEA64769B2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515D55-F25B-4947-8573-364C419A45C0}" type="slidenum">
              <a:rPr lang="en-US" altLang="ja-JP"/>
              <a:pPr/>
              <a:t>8</a:t>
            </a:fld>
            <a:endParaRPr lang="en-US" altLang="ja-JP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438830-E417-43FD-BFB0-A1B7595C251A}" type="slidenum">
              <a:rPr lang="en-US" altLang="ja-JP"/>
              <a:pPr/>
              <a:t>9</a:t>
            </a:fld>
            <a:endParaRPr lang="en-US" altLang="ja-JP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B4C6D3-CCCB-424D-A129-36044344DAE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5672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A17984-D673-4B10-AC06-38C0F04142D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4448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4A6EB-1184-4D0D-A21E-2DF3B618FE7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12067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タイトル、テキスト、クリップ アー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クリップアート プレースホルダー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2E43130-8155-4455-B81B-C65104175B4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8102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03327-2ED4-446E-8E3A-C7B07EA93F3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72448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A0579E-EF8D-4ED2-A43C-3A38075B7A3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9958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A9EDD4-909E-4494-AEA4-206B8C5F7F3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108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BA8D73-7CF8-4DC5-BF03-72096FB26BC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94372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A2EA5-4175-448E-89C6-47ACA092908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824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950157-2BA7-4ECD-A0BE-A6140EA2EFC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307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2A5299-2B17-446B-BE2F-A4AE21B286F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8179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7F297C-BDFD-425F-B7A7-4D8A14564C6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079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EF8A20E-49DB-4097-A618-9AB5D27346B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itchFamily="1" charset="0"/>
          <a:ea typeface="Osaka" pitchFamily="1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itchFamily="1" charset="0"/>
          <a:ea typeface="Osaka" pitchFamily="1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itchFamily="1" charset="0"/>
          <a:ea typeface="Osaka" pitchFamily="1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itchFamily="1" charset="0"/>
          <a:ea typeface="Osaka" pitchFamily="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itchFamily="1" charset="0"/>
          <a:ea typeface="Osaka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itchFamily="1" charset="0"/>
          <a:ea typeface="Osaka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itchFamily="1" charset="0"/>
          <a:ea typeface="Osaka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itchFamily="1" charset="0"/>
          <a:ea typeface="Osaka" pitchFamily="1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25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5725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52624"/>
            <a:ext cx="8153400" cy="1143000"/>
          </a:xfrm>
        </p:spPr>
        <p:txBody>
          <a:bodyPr/>
          <a:lstStyle/>
          <a:p>
            <a:r>
              <a:rPr lang="ja-JP" altLang="en-US" b="1">
                <a:ea typeface="HG創英角ﾎﾟｯﾌﾟ体" pitchFamily="49" charset="-128"/>
              </a:rPr>
              <a:t>学生実験を</a:t>
            </a:r>
            <a:r>
              <a:rPr lang="ja-JP" altLang="en-US" b="1">
                <a:solidFill>
                  <a:schemeClr val="folHlink"/>
                </a:solidFill>
                <a:ea typeface="HG創英角ﾎﾟｯﾌﾟ体" pitchFamily="49" charset="-128"/>
              </a:rPr>
              <a:t>安全</a:t>
            </a:r>
            <a:r>
              <a:rPr lang="ja-JP" altLang="en-US" b="1">
                <a:ea typeface="HG創英角ﾎﾟｯﾌﾟ体" pitchFamily="49" charset="-128"/>
              </a:rPr>
              <a:t>に行うために</a:t>
            </a:r>
            <a:endParaRPr lang="ja-JP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2420888"/>
            <a:ext cx="7776864" cy="288032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ja-JP" altLang="en-US" sz="2400" dirty="0"/>
              <a:t>テキストをよく読み実験全体をよく理解すること</a:t>
            </a:r>
          </a:p>
          <a:p>
            <a:pPr>
              <a:lnSpc>
                <a:spcPct val="150000"/>
              </a:lnSpc>
            </a:pPr>
            <a:r>
              <a:rPr lang="ja-JP" altLang="en-US" sz="2400" dirty="0"/>
              <a:t>正しい使用法を守る</a:t>
            </a:r>
          </a:p>
          <a:p>
            <a:pPr>
              <a:lnSpc>
                <a:spcPct val="150000"/>
              </a:lnSpc>
            </a:pPr>
            <a:r>
              <a:rPr lang="ja-JP" altLang="en-US" sz="2400" dirty="0"/>
              <a:t>実験室はきれいにして整理整頓</a:t>
            </a:r>
            <a:endParaRPr lang="en-US" altLang="ja-JP" sz="2400" dirty="0"/>
          </a:p>
          <a:p>
            <a:pPr>
              <a:lnSpc>
                <a:spcPct val="150000"/>
              </a:lnSpc>
            </a:pPr>
            <a:r>
              <a:rPr lang="zh-TW" altLang="en-US" sz="2400" b="1" dirty="0"/>
              <a:t>学生教育研究災害傷害保険</a:t>
            </a:r>
            <a:r>
              <a:rPr lang="ja-JP" altLang="en-US" sz="2400" b="1" dirty="0"/>
              <a:t>の加入　　　　　　　　　　　　　　　　　　（留年した方は加入期間に注意）</a:t>
            </a:r>
            <a:endParaRPr lang="ja-JP" altLang="en-US" sz="2400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44624"/>
            <a:ext cx="167640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95624"/>
            <a:ext cx="1600200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695624"/>
            <a:ext cx="1600200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2560434" y="6269250"/>
            <a:ext cx="42274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dirty="0"/>
              <a:t>物理学実験ガイダンス　</a:t>
            </a:r>
            <a:r>
              <a:rPr lang="en-US" altLang="ja-JP" sz="2000" dirty="0"/>
              <a:t>〜</a:t>
            </a:r>
            <a:r>
              <a:rPr lang="ja-JP" altLang="en-US" sz="2000" dirty="0"/>
              <a:t>　安全講習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752600"/>
            <a:ext cx="8458200" cy="1600200"/>
          </a:xfrm>
        </p:spPr>
        <p:txBody>
          <a:bodyPr/>
          <a:lstStyle/>
          <a:p>
            <a:r>
              <a:rPr lang="ja-JP" altLang="en-US"/>
              <a:t>帰るときには装置のスイッチ、</a:t>
            </a:r>
            <a:br>
              <a:rPr lang="ja-JP" altLang="en-US"/>
            </a:br>
            <a:r>
              <a:rPr lang="ja-JP" altLang="en-US"/>
              <a:t>電源”切”を確認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962400"/>
            <a:ext cx="12446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99">
                <a:gamma/>
                <a:shade val="46275"/>
                <a:invGamma/>
              </a:srgbClr>
            </a:gs>
            <a:gs pos="50000">
              <a:srgbClr val="000099"/>
            </a:gs>
            <a:gs pos="100000">
              <a:srgbClr val="000099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76250"/>
            <a:ext cx="7848600" cy="2209800"/>
          </a:xfrm>
        </p:spPr>
        <p:txBody>
          <a:bodyPr/>
          <a:lstStyle/>
          <a:p>
            <a:r>
              <a:rPr lang="ja-JP" altLang="en-US"/>
              <a:t>万が一、災害が発生したときには、すみやかに担当教官に連絡、指示をあおぐ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4221163"/>
            <a:ext cx="7772400" cy="1676400"/>
          </a:xfrm>
        </p:spPr>
        <p:txBody>
          <a:bodyPr/>
          <a:lstStyle/>
          <a:p>
            <a:r>
              <a:rPr lang="ja-JP" altLang="en-US"/>
              <a:t>自分一人で対処しようとせず、すぐに知らせてください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1447800"/>
            <a:ext cx="6019800" cy="3505200"/>
          </a:xfrm>
        </p:spPr>
        <p:txBody>
          <a:bodyPr/>
          <a:lstStyle/>
          <a:p>
            <a:pPr algn="l"/>
            <a:r>
              <a:rPr lang="ja-JP" altLang="en-US">
                <a:solidFill>
                  <a:schemeClr val="tx1"/>
                </a:solidFill>
              </a:rPr>
              <a:t>これらの注意を守り、</a:t>
            </a:r>
            <a:br>
              <a:rPr lang="ja-JP" altLang="en-US">
                <a:solidFill>
                  <a:schemeClr val="tx1"/>
                </a:solidFill>
              </a:rPr>
            </a:br>
            <a:r>
              <a:rPr lang="ja-JP" altLang="en-US">
                <a:solidFill>
                  <a:schemeClr val="tx1"/>
                </a:solidFill>
              </a:rPr>
              <a:t>物理学実験を十分に</a:t>
            </a:r>
            <a:br>
              <a:rPr lang="ja-JP" altLang="en-US">
                <a:solidFill>
                  <a:schemeClr val="tx1"/>
                </a:solidFill>
              </a:rPr>
            </a:br>
            <a:r>
              <a:rPr lang="ja-JP" altLang="en-US">
                <a:solidFill>
                  <a:schemeClr val="tx1"/>
                </a:solidFill>
              </a:rPr>
              <a:t>楽しんでください</a:t>
            </a:r>
            <a:endParaRPr lang="ja-JP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964612" cy="685800"/>
          </a:xfrm>
        </p:spPr>
        <p:txBody>
          <a:bodyPr/>
          <a:lstStyle/>
          <a:p>
            <a:r>
              <a:rPr lang="ja-JP" altLang="en-US" sz="3600">
                <a:solidFill>
                  <a:schemeClr val="tx1"/>
                </a:solidFill>
              </a:rPr>
              <a:t>連絡先（メールアドレス）の登録のお願い</a:t>
            </a:r>
            <a:endParaRPr lang="ja-JP" altLang="en-US" sz="3600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79388" y="1374775"/>
            <a:ext cx="8964612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ja-JP" altLang="en-US" sz="3200" dirty="0"/>
              <a:t>次の要領で教官から連絡できる連絡先（メールアドレス）を登録して下さい。</a:t>
            </a:r>
            <a:endParaRPr lang="en-US" altLang="ja-JP" sz="3200" dirty="0"/>
          </a:p>
          <a:p>
            <a:r>
              <a:rPr lang="ja-JP" altLang="en-US" sz="3200" dirty="0"/>
              <a:t>連絡先を変更したときは再登録をお願いします。</a:t>
            </a:r>
            <a:br>
              <a:rPr lang="ja-JP" altLang="en-US" sz="3200" dirty="0"/>
            </a:br>
            <a:br>
              <a:rPr lang="ja-JP" altLang="en-US" sz="3200" dirty="0"/>
            </a:br>
            <a:r>
              <a:rPr lang="en-US" altLang="ja-JP" sz="3200" dirty="0">
                <a:solidFill>
                  <a:schemeClr val="tx2"/>
                </a:solidFill>
              </a:rPr>
              <a:t>(</a:t>
            </a:r>
            <a:r>
              <a:rPr lang="ja-JP" altLang="en-US" sz="3200" dirty="0">
                <a:solidFill>
                  <a:schemeClr val="tx2"/>
                </a:solidFill>
              </a:rPr>
              <a:t>レポートや出席などに関して、教官が連絡しなければいけないときだけ使用します。</a:t>
            </a:r>
            <a:r>
              <a:rPr lang="en-US" altLang="ja-JP" sz="3200" dirty="0">
                <a:solidFill>
                  <a:schemeClr val="tx2"/>
                </a:solidFill>
              </a:rPr>
              <a:t>)</a:t>
            </a:r>
            <a:br>
              <a:rPr lang="en-US" altLang="ja-JP" sz="3200" dirty="0">
                <a:solidFill>
                  <a:schemeClr val="tx2"/>
                </a:solidFill>
              </a:rPr>
            </a:br>
            <a:br>
              <a:rPr lang="en-US" altLang="ja-JP" sz="3200" dirty="0">
                <a:solidFill>
                  <a:schemeClr val="tx2"/>
                </a:solidFill>
              </a:rPr>
            </a:br>
            <a:r>
              <a:rPr lang="ja-JP" altLang="en-US" sz="3200" dirty="0">
                <a:solidFill>
                  <a:schemeClr val="tx2"/>
                </a:solidFill>
              </a:rPr>
              <a:t>宛先 </a:t>
            </a:r>
            <a:r>
              <a:rPr lang="en-US" altLang="ja-JP" sz="3200" dirty="0">
                <a:solidFill>
                  <a:schemeClr val="tx2"/>
                </a:solidFill>
              </a:rPr>
              <a:t>: </a:t>
            </a:r>
            <a:r>
              <a:rPr lang="en-US" altLang="ja-JP" sz="3200" dirty="0"/>
              <a:t>miyasaka@phys.sci.osaka-u.ac.jp</a:t>
            </a:r>
            <a:br>
              <a:rPr lang="en-US" altLang="ja-JP" sz="3200" dirty="0"/>
            </a:br>
            <a:r>
              <a:rPr lang="ja-JP" altLang="en-US" sz="3200" dirty="0">
                <a:solidFill>
                  <a:schemeClr val="tx2"/>
                </a:solidFill>
              </a:rPr>
              <a:t>件名 </a:t>
            </a:r>
            <a:r>
              <a:rPr lang="en-US" altLang="ja-JP" sz="3200" dirty="0">
                <a:solidFill>
                  <a:schemeClr val="tx2"/>
                </a:solidFill>
              </a:rPr>
              <a:t>: </a:t>
            </a:r>
            <a:r>
              <a:rPr lang="ja-JP" altLang="en-US" sz="3200" dirty="0">
                <a:solidFill>
                  <a:schemeClr val="tx2"/>
                </a:solidFill>
              </a:rPr>
              <a:t>物理学実験履修</a:t>
            </a:r>
            <a:br>
              <a:rPr lang="ja-JP" altLang="en-US" sz="3200" dirty="0">
                <a:solidFill>
                  <a:schemeClr val="tx2"/>
                </a:solidFill>
              </a:rPr>
            </a:br>
            <a:r>
              <a:rPr lang="ja-JP" altLang="en-US" sz="3200" dirty="0">
                <a:solidFill>
                  <a:schemeClr val="tx2"/>
                </a:solidFill>
              </a:rPr>
              <a:t>本文 </a:t>
            </a:r>
            <a:r>
              <a:rPr lang="en-US" altLang="ja-JP" sz="3200" dirty="0">
                <a:solidFill>
                  <a:schemeClr val="tx2"/>
                </a:solidFill>
              </a:rPr>
              <a:t>: </a:t>
            </a:r>
            <a:r>
              <a:rPr lang="ja-JP" altLang="en-US" sz="3200" dirty="0">
                <a:solidFill>
                  <a:schemeClr val="tx2"/>
                </a:solidFill>
              </a:rPr>
              <a:t>学籍番号、氏名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124200" y="381000"/>
            <a:ext cx="3124200" cy="1143000"/>
          </a:xfrm>
        </p:spPr>
        <p:txBody>
          <a:bodyPr/>
          <a:lstStyle/>
          <a:p>
            <a:r>
              <a:rPr lang="ja-JP" altLang="en-US"/>
              <a:t>感電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676400"/>
            <a:ext cx="5181600" cy="182880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ja-JP" altLang="en-US" sz="2800"/>
              <a:t>２０</a:t>
            </a:r>
            <a:r>
              <a:rPr lang="en-US" altLang="ja-JP" sz="2800"/>
              <a:t>m</a:t>
            </a:r>
            <a:r>
              <a:rPr lang="ja-JP" altLang="en-US" sz="2800"/>
              <a:t>Ａで手が離れない</a:t>
            </a:r>
          </a:p>
          <a:p>
            <a:pPr>
              <a:lnSpc>
                <a:spcPct val="200000"/>
              </a:lnSpc>
            </a:pPr>
            <a:r>
              <a:rPr lang="ja-JP" altLang="en-US" sz="2800"/>
              <a:t>１００</a:t>
            </a:r>
            <a:r>
              <a:rPr lang="en-US" altLang="ja-JP" sz="2800"/>
              <a:t>m</a:t>
            </a:r>
            <a:r>
              <a:rPr lang="ja-JP" altLang="en-US" sz="2800"/>
              <a:t>Ａで致命的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410200"/>
            <a:ext cx="152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495800"/>
            <a:ext cx="2209800" cy="108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562600"/>
            <a:ext cx="17780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8" t="2240" r="6024" b="10406"/>
          <a:stretch>
            <a:fillRect/>
          </a:stretch>
        </p:blipFill>
        <p:spPr bwMode="auto">
          <a:xfrm>
            <a:off x="4267200" y="3657600"/>
            <a:ext cx="47244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76200"/>
            <a:ext cx="1905000" cy="166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8" name="Picture 1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0"/>
            <a:ext cx="1905000" cy="171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685800"/>
            <a:ext cx="2971800" cy="1143000"/>
          </a:xfrm>
        </p:spPr>
        <p:txBody>
          <a:bodyPr/>
          <a:lstStyle/>
          <a:p>
            <a:r>
              <a:rPr lang="ja-JP" altLang="en-US"/>
              <a:t>レーザー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284538"/>
            <a:ext cx="4876800" cy="1371600"/>
          </a:xfrm>
        </p:spPr>
        <p:txBody>
          <a:bodyPr/>
          <a:lstStyle/>
          <a:p>
            <a:r>
              <a:rPr lang="ja-JP" altLang="en-US" sz="3600"/>
              <a:t>目に入ると危険</a:t>
            </a:r>
          </a:p>
          <a:p>
            <a:pPr>
              <a:buFontTx/>
              <a:buNone/>
            </a:pPr>
            <a:r>
              <a:rPr lang="ja-JP" altLang="en-US" sz="3600"/>
              <a:t>　　　</a:t>
            </a:r>
            <a:r>
              <a:rPr lang="en-US" altLang="ja-JP" sz="3600"/>
              <a:t>〜</a:t>
            </a:r>
            <a:r>
              <a:rPr lang="ja-JP" altLang="en-US" sz="3600">
                <a:solidFill>
                  <a:schemeClr val="folHlink"/>
                </a:solidFill>
              </a:rPr>
              <a:t>失明</a:t>
            </a:r>
            <a:r>
              <a:rPr lang="ja-JP" altLang="en-US" sz="3600"/>
              <a:t>のおそれ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33375"/>
            <a:ext cx="3886200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4800"/>
            <a:ext cx="1905000" cy="169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2050" y="3357563"/>
            <a:ext cx="1524000" cy="1122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4" name="AutoShape 8"/>
          <p:cNvSpPr>
            <a:spLocks noChangeArrowheads="1"/>
          </p:cNvSpPr>
          <p:nvPr/>
        </p:nvSpPr>
        <p:spPr bwMode="auto">
          <a:xfrm>
            <a:off x="5378450" y="4500563"/>
            <a:ext cx="1981200" cy="838200"/>
          </a:xfrm>
          <a:prstGeom prst="wedgeRoundRectCallout">
            <a:avLst>
              <a:gd name="adj1" fmla="val 51602"/>
              <a:gd name="adj2" fmla="val -11401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>
                <a:solidFill>
                  <a:schemeClr val="bg1"/>
                </a:solidFill>
              </a:rPr>
              <a:t>ゴーグル着用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762000"/>
            <a:ext cx="5943600" cy="1143000"/>
          </a:xfrm>
        </p:spPr>
        <p:txBody>
          <a:bodyPr/>
          <a:lstStyle/>
          <a:p>
            <a:r>
              <a:rPr lang="ja-JP" altLang="en-US"/>
              <a:t>放射線の安全取り扱い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819400"/>
            <a:ext cx="7696200" cy="3048000"/>
          </a:xfrm>
        </p:spPr>
        <p:txBody>
          <a:bodyPr/>
          <a:lstStyle/>
          <a:p>
            <a:r>
              <a:rPr lang="ja-JP" altLang="en-US" dirty="0"/>
              <a:t>放射線は五感に感じることができない</a:t>
            </a:r>
          </a:p>
          <a:p>
            <a:r>
              <a:rPr lang="ja-JP" altLang="en-US" dirty="0"/>
              <a:t>被ばくをしないように十分気をつけること</a:t>
            </a:r>
          </a:p>
          <a:p>
            <a:pPr>
              <a:buFontTx/>
              <a:buNone/>
            </a:pPr>
            <a:r>
              <a:rPr lang="ja-JP" altLang="en-US" dirty="0"/>
              <a:t>　（原子核実験、</a:t>
            </a:r>
            <a:r>
              <a:rPr lang="en-US" altLang="ja-JP" dirty="0"/>
              <a:t>X</a:t>
            </a:r>
            <a:r>
              <a:rPr lang="ja-JP" altLang="en-US" dirty="0"/>
              <a:t>線）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33400"/>
            <a:ext cx="1270000" cy="177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65" r="-3847" b="13461"/>
          <a:stretch>
            <a:fillRect/>
          </a:stretch>
        </p:blipFill>
        <p:spPr bwMode="auto">
          <a:xfrm>
            <a:off x="76200" y="685800"/>
            <a:ext cx="1676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228600"/>
            <a:ext cx="5943600" cy="1143000"/>
          </a:xfrm>
        </p:spPr>
        <p:txBody>
          <a:bodyPr/>
          <a:lstStyle/>
          <a:p>
            <a:r>
              <a:rPr lang="ja-JP" altLang="en-US"/>
              <a:t>寒剤の安全利用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1219200"/>
            <a:ext cx="5867400" cy="3276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2800"/>
              <a:t>酸欠による窒息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800"/>
              <a:t>　　国内で事故による死亡例</a:t>
            </a:r>
          </a:p>
          <a:p>
            <a:pPr>
              <a:lnSpc>
                <a:spcPct val="90000"/>
              </a:lnSpc>
            </a:pPr>
            <a:r>
              <a:rPr lang="ja-JP" altLang="en-US" sz="2800"/>
              <a:t>低温による凍傷</a:t>
            </a:r>
          </a:p>
          <a:p>
            <a:pPr>
              <a:lnSpc>
                <a:spcPct val="90000"/>
              </a:lnSpc>
            </a:pPr>
            <a:r>
              <a:rPr lang="ja-JP" altLang="en-US" sz="2800"/>
              <a:t>膨張による爆発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800"/>
              <a:t>　　飛散物によるケガ（人的）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800"/>
              <a:t>　　実験装置の破損（物的）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304800" y="4984750"/>
            <a:ext cx="5707360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sz="3400" dirty="0"/>
              <a:t>どの実験テーマでも、</a:t>
            </a:r>
          </a:p>
          <a:p>
            <a:r>
              <a:rPr lang="ja-JP" altLang="en-US" sz="3400" dirty="0"/>
              <a:t>担当教官による注意を守り、装置を正しく使用すること</a:t>
            </a:r>
          </a:p>
        </p:txBody>
      </p:sp>
      <p:pic>
        <p:nvPicPr>
          <p:cNvPr id="1026" name="Picture 2" descr="C:\Users\Owner\Documents\univ\work\lecture_osaka\2013_1st_term\物理学実験\H25年ガイダンス安全関係\N2_1s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370834"/>
            <a:ext cx="2590800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Owner\Documents\univ\work\lecture_osaka\2013_1st_term\物理学実験\H25年ガイダンス安全関係\N2_2n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2038350" cy="271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848600" cy="1219200"/>
          </a:xfrm>
        </p:spPr>
        <p:txBody>
          <a:bodyPr/>
          <a:lstStyle/>
          <a:p>
            <a:r>
              <a:rPr lang="ja-JP" altLang="en-US"/>
              <a:t>実験室での</a:t>
            </a:r>
            <a:r>
              <a:rPr lang="ja-JP" altLang="en-US">
                <a:solidFill>
                  <a:schemeClr val="folHlink"/>
                </a:solidFill>
              </a:rPr>
              <a:t>飲食・喫煙</a:t>
            </a:r>
            <a:r>
              <a:rPr lang="ja-JP" altLang="en-US"/>
              <a:t>は</a:t>
            </a:r>
            <a:r>
              <a:rPr lang="ja-JP" altLang="en-US">
                <a:solidFill>
                  <a:schemeClr val="folHlink"/>
                </a:solidFill>
              </a:rPr>
              <a:t>禁止</a:t>
            </a:r>
            <a:endParaRPr lang="ja-JP" altLang="en-US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438" y="3200400"/>
            <a:ext cx="2244725" cy="211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960688"/>
            <a:ext cx="1746250" cy="1611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4" name="AutoShape 10"/>
          <p:cNvSpPr>
            <a:spLocks noChangeArrowheads="1"/>
          </p:cNvSpPr>
          <p:nvPr/>
        </p:nvSpPr>
        <p:spPr bwMode="auto">
          <a:xfrm>
            <a:off x="1011238" y="2514600"/>
            <a:ext cx="3276600" cy="32766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6159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590800"/>
            <a:ext cx="3317875" cy="331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848600" cy="1219200"/>
          </a:xfrm>
        </p:spPr>
        <p:txBody>
          <a:bodyPr/>
          <a:lstStyle/>
          <a:p>
            <a:r>
              <a:rPr lang="ja-JP" altLang="en-US"/>
              <a:t>疲れたら適度な休憩を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331640" y="2667000"/>
            <a:ext cx="6552728" cy="2362200"/>
          </a:xfrm>
          <a:noFill/>
          <a:ln/>
        </p:spPr>
        <p:txBody>
          <a:bodyPr/>
          <a:lstStyle/>
          <a:p>
            <a:r>
              <a:rPr lang="ja-JP" altLang="en-US" dirty="0"/>
              <a:t>集中力の低下は実験の誤動作や事故につながります</a:t>
            </a:r>
          </a:p>
          <a:p>
            <a:r>
              <a:rPr lang="ja-JP" altLang="en-US" dirty="0"/>
              <a:t>夜遅くまで実験を行わないこと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1143000"/>
          </a:xfrm>
        </p:spPr>
        <p:txBody>
          <a:bodyPr/>
          <a:lstStyle/>
          <a:p>
            <a:r>
              <a:rPr lang="ja-JP" altLang="en-US"/>
              <a:t>漏電／過熱→</a:t>
            </a:r>
            <a:r>
              <a:rPr lang="ja-JP" altLang="en-US">
                <a:solidFill>
                  <a:srgbClr val="FF0005"/>
                </a:solidFill>
              </a:rPr>
              <a:t>火災</a:t>
            </a:r>
            <a:endParaRPr lang="ja-JP" altLang="en-US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048000"/>
            <a:ext cx="50800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524000" y="1905000"/>
            <a:ext cx="6781800" cy="3048000"/>
          </a:xfrm>
          <a:noFill/>
          <a:ln/>
        </p:spPr>
        <p:txBody>
          <a:bodyPr/>
          <a:lstStyle/>
          <a:p>
            <a:r>
              <a:rPr lang="ja-JP" altLang="en-US"/>
              <a:t>煙や匂いに敏感に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81000"/>
            <a:ext cx="4092575" cy="614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7772400" cy="1143000"/>
          </a:xfrm>
        </p:spPr>
        <p:txBody>
          <a:bodyPr/>
          <a:lstStyle/>
          <a:p>
            <a:r>
              <a:rPr lang="ja-JP" altLang="en-US">
                <a:solidFill>
                  <a:srgbClr val="FF0005"/>
                </a:solidFill>
              </a:rPr>
              <a:t>火気</a:t>
            </a:r>
            <a:r>
              <a:rPr lang="ja-JP" altLang="en-US"/>
              <a:t>の</a:t>
            </a:r>
            <a:r>
              <a:rPr lang="ja-JP" altLang="en-US">
                <a:solidFill>
                  <a:schemeClr val="folHlink"/>
                </a:solidFill>
              </a:rPr>
              <a:t>安全</a:t>
            </a:r>
            <a:r>
              <a:rPr lang="ja-JP" altLang="en-US"/>
              <a:t>な取り扱い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8">
      <a:dk1>
        <a:srgbClr val="003366"/>
      </a:dk1>
      <a:lt1>
        <a:srgbClr val="FFFFFF"/>
      </a:lt1>
      <a:dk2>
        <a:srgbClr val="000099"/>
      </a:dk2>
      <a:lt2>
        <a:srgbClr val="CCFFFF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新しいプレゼンテーション">
      <a:majorFont>
        <a:latin typeface="Times"/>
        <a:ea typeface="Osaka"/>
        <a:cs typeface=""/>
      </a:majorFont>
      <a:minorFont>
        <a:latin typeface="Times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3645</TotalTime>
  <Words>401</Words>
  <Application>Microsoft Office PowerPoint</Application>
  <PresentationFormat>画面に合わせる (4:3)</PresentationFormat>
  <Paragraphs>53</Paragraphs>
  <Slides>13</Slides>
  <Notes>13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7" baseType="lpstr">
      <vt:lpstr>HG創英角ﾎﾟｯﾌﾟ体</vt:lpstr>
      <vt:lpstr>Osaka</vt:lpstr>
      <vt:lpstr>Times</vt:lpstr>
      <vt:lpstr>新しいプレゼンテーション</vt:lpstr>
      <vt:lpstr>学生実験を安全に行うために</vt:lpstr>
      <vt:lpstr>感電</vt:lpstr>
      <vt:lpstr>レーザー</vt:lpstr>
      <vt:lpstr>放射線の安全取り扱い</vt:lpstr>
      <vt:lpstr>寒剤の安全利用</vt:lpstr>
      <vt:lpstr>実験室での飲食・喫煙は禁止</vt:lpstr>
      <vt:lpstr>疲れたら適度な休憩を</vt:lpstr>
      <vt:lpstr>漏電／過熱→火災</vt:lpstr>
      <vt:lpstr>火気の安全な取り扱い</vt:lpstr>
      <vt:lpstr>帰るときには装置のスイッチ、 電源”切”を確認</vt:lpstr>
      <vt:lpstr>万が一、災害が発生したときには、すみやかに担当教官に連絡、指示をあおぐ</vt:lpstr>
      <vt:lpstr>これらの注意を守り、 物理学実験を十分に 楽しんでください</vt:lpstr>
      <vt:lpstr>連絡先（メールアドレス）の登録のお願い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学生実験を安全に行うために</dc:title>
  <dc:creator>Kaizo</dc:creator>
  <cp:lastModifiedBy>M</cp:lastModifiedBy>
  <cp:revision>38</cp:revision>
  <cp:lastPrinted>2013-04-16T02:01:22Z</cp:lastPrinted>
  <dcterms:created xsi:type="dcterms:W3CDTF">2003-04-15T07:27:39Z</dcterms:created>
  <dcterms:modified xsi:type="dcterms:W3CDTF">2020-04-07T05:37:05Z</dcterms:modified>
</cp:coreProperties>
</file>